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405" r:id="rId3"/>
    <p:sldId id="408" r:id="rId4"/>
    <p:sldId id="435" r:id="rId5"/>
    <p:sldId id="395" r:id="rId6"/>
    <p:sldId id="343" r:id="rId7"/>
    <p:sldId id="379" r:id="rId8"/>
    <p:sldId id="344" r:id="rId9"/>
    <p:sldId id="396" r:id="rId10"/>
    <p:sldId id="433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36" r:id="rId19"/>
    <p:sldId id="259" r:id="rId20"/>
    <p:sldId id="406" r:id="rId21"/>
    <p:sldId id="347" r:id="rId22"/>
    <p:sldId id="346" r:id="rId23"/>
    <p:sldId id="374" r:id="rId24"/>
    <p:sldId id="375" r:id="rId25"/>
    <p:sldId id="260" r:id="rId26"/>
    <p:sldId id="404" r:id="rId27"/>
    <p:sldId id="376" r:id="rId28"/>
    <p:sldId id="267" r:id="rId29"/>
    <p:sldId id="340" r:id="rId30"/>
    <p:sldId id="384" r:id="rId31"/>
    <p:sldId id="380" r:id="rId32"/>
    <p:sldId id="381" r:id="rId33"/>
    <p:sldId id="288" r:id="rId34"/>
    <p:sldId id="377" r:id="rId35"/>
    <p:sldId id="410" r:id="rId36"/>
    <p:sldId id="417" r:id="rId37"/>
    <p:sldId id="416" r:id="rId38"/>
    <p:sldId id="418" r:id="rId39"/>
    <p:sldId id="419" r:id="rId40"/>
    <p:sldId id="421" r:id="rId41"/>
    <p:sldId id="422" r:id="rId42"/>
    <p:sldId id="423" r:id="rId43"/>
    <p:sldId id="341" r:id="rId44"/>
    <p:sldId id="290" r:id="rId45"/>
    <p:sldId id="382" r:id="rId46"/>
    <p:sldId id="383" r:id="rId47"/>
    <p:sldId id="291" r:id="rId48"/>
    <p:sldId id="424" r:id="rId49"/>
    <p:sldId id="425" r:id="rId50"/>
    <p:sldId id="426" r:id="rId51"/>
    <p:sldId id="292" r:id="rId52"/>
    <p:sldId id="293" r:id="rId53"/>
    <p:sldId id="294" r:id="rId54"/>
    <p:sldId id="342" r:id="rId55"/>
    <p:sldId id="295" r:id="rId56"/>
    <p:sldId id="385" r:id="rId57"/>
    <p:sldId id="437" r:id="rId58"/>
    <p:sldId id="296" r:id="rId59"/>
    <p:sldId id="386" r:id="rId60"/>
    <p:sldId id="407" r:id="rId61"/>
    <p:sldId id="297" r:id="rId62"/>
    <p:sldId id="387" r:id="rId63"/>
    <p:sldId id="298" r:id="rId64"/>
    <p:sldId id="388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11" r:id="rId74"/>
    <p:sldId id="312" r:id="rId75"/>
    <p:sldId id="390" r:id="rId76"/>
    <p:sldId id="391" r:id="rId77"/>
    <p:sldId id="313" r:id="rId78"/>
    <p:sldId id="392" r:id="rId79"/>
    <p:sldId id="393" r:id="rId80"/>
    <p:sldId id="394" r:id="rId81"/>
    <p:sldId id="428" r:id="rId82"/>
    <p:sldId id="429" r:id="rId83"/>
    <p:sldId id="314" r:id="rId84"/>
    <p:sldId id="430" r:id="rId85"/>
    <p:sldId id="431" r:id="rId86"/>
    <p:sldId id="438" r:id="rId87"/>
    <p:sldId id="432" r:id="rId8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2" autoAdjust="0"/>
    <p:restoredTop sz="83099" autoAdjust="0"/>
  </p:normalViewPr>
  <p:slideViewPr>
    <p:cSldViewPr snapToGrid="0" snapToObjects="1">
      <p:cViewPr varScale="1">
        <p:scale>
          <a:sx n="154" d="100"/>
          <a:sy n="154" d="100"/>
        </p:scale>
        <p:origin x="216" y="17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handoutMaster" Target="handoutMasters/handout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6/21/16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Use SWAN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open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Macro.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0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90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41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7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1.wdp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wan.web.cern.ch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.ch/guides/prime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ot-mirror/training" TargetMode="External"/><Relationship Id="rId4" Type="http://schemas.openxmlformats.org/officeDocument/2006/relationships/hyperlink" Target="https://cernbox.cern.ch/" TargetMode="External"/><Relationship Id="rId5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.ch/downloading-roo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hyperlink" Target="http://swan.web.cern.ch/content/root-primer" TargetMode="External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7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.png"/><Relationship Id="rId5" Type="http://schemas.openxmlformats.org/officeDocument/2006/relationships/image" Target="../media/image69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6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0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wan.cern.ch/" TargetMode="External"/><Relationship Id="rId3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6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2016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8449" y="3722575"/>
            <a:ext cx="4087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cs typeface="Gill Sans"/>
              </a:rPr>
              <a:t>Olivier </a:t>
            </a:r>
            <a:r>
              <a:rPr lang="en-US" sz="2000" i="1" dirty="0" err="1">
                <a:cs typeface="Gill Sans"/>
              </a:rPr>
              <a:t>Couet</a:t>
            </a:r>
            <a:r>
              <a:rPr lang="en-US" sz="2000" i="1" dirty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>
                <a:cs typeface="Gill Sans"/>
              </a:rPr>
              <a:t>S</a:t>
            </a:r>
            <a:r>
              <a:rPr lang="en-US" sz="2000" i="1" dirty="0" smtClean="0">
                <a:cs typeface="Gill Sans"/>
              </a:rPr>
              <a:t>aavedra</a:t>
            </a:r>
            <a:endParaRPr lang="en-US" sz="2000" i="1" dirty="0"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3288" y="4233946"/>
            <a:ext cx="14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PH</a:t>
            </a:r>
            <a:r>
              <a:rPr lang="en-US" i="1" dirty="0"/>
              <a:t>-</a:t>
            </a:r>
            <a:r>
              <a:rPr lang="en-US" i="1" dirty="0" smtClean="0"/>
              <a:t>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Higgs boson discovery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69" y="929611"/>
            <a:ext cx="3464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On </a:t>
            </a:r>
            <a:r>
              <a:rPr lang="en-GB" sz="1600" dirty="0"/>
              <a:t>J</a:t>
            </a:r>
            <a:r>
              <a:rPr lang="en-GB" sz="1600" dirty="0" smtClean="0"/>
              <a:t>uly 4</a:t>
            </a:r>
            <a:r>
              <a:rPr lang="en-GB" sz="1600" baseline="30000" dirty="0" smtClean="0"/>
              <a:t>th</a:t>
            </a:r>
            <a:r>
              <a:rPr lang="en-GB" sz="1600" dirty="0" smtClean="0"/>
              <a:t> 2012, the plots presented by the ATLAS and CMS collaborations where all produced with ROOT !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19" y="3085556"/>
            <a:ext cx="2647704" cy="18178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1" y="1850982"/>
            <a:ext cx="2368017" cy="21970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09" y="1300717"/>
            <a:ext cx="2516706" cy="17780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4" y="1496477"/>
            <a:ext cx="3261871" cy="26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107420"/>
            <a:ext cx="2041817" cy="127243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alone.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48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1546136"/>
            <a:ext cx="47879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New </a:t>
            </a:r>
            <a:r>
              <a:rPr lang="en-US" sz="2000" dirty="0" smtClean="0">
                <a:cs typeface="Gill Sans"/>
              </a:rPr>
              <a:t>functionalities added </a:t>
            </a:r>
            <a:r>
              <a:rPr lang="en-US" sz="2000" dirty="0">
                <a:cs typeface="Gill Sans"/>
              </a:rPr>
              <a:t>at every new </a:t>
            </a:r>
          </a:p>
          <a:p>
            <a:r>
              <a:rPr lang="en-US" sz="2000" dirty="0">
                <a:cs typeface="Gill Sans"/>
              </a:rPr>
              <a:t>r</a:t>
            </a:r>
            <a:r>
              <a:rPr lang="en-US" sz="2000" dirty="0" smtClean="0">
                <a:cs typeface="Gill Sans"/>
              </a:rPr>
              <a:t>elease</a:t>
            </a: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Always </a:t>
            </a:r>
            <a:r>
              <a:rPr lang="en-US" sz="2000" dirty="0" smtClean="0">
                <a:cs typeface="Gill Sans"/>
              </a:rPr>
              <a:t>requests </a:t>
            </a:r>
            <a:r>
              <a:rPr lang="en-US" sz="2000" dirty="0">
                <a:cs typeface="Gill Sans"/>
              </a:rPr>
              <a:t>for new </a:t>
            </a:r>
            <a:r>
              <a:rPr lang="en-US" sz="2000" dirty="0" smtClean="0">
                <a:cs typeface="Gill Sans"/>
              </a:rPr>
              <a:t>style </a:t>
            </a:r>
            <a:r>
              <a:rPr lang="en-US" sz="2000" dirty="0">
                <a:cs typeface="Gill Sans"/>
              </a:rPr>
              <a:t>of plots</a:t>
            </a: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781050"/>
            <a:ext cx="6527800" cy="41668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6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600" y="1021842"/>
            <a:ext cx="54991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00" dirty="0">
                <a:cs typeface="Gill Sans"/>
              </a:rPr>
              <a:t>Geometry </a:t>
            </a:r>
            <a:r>
              <a:rPr lang="en-GB" sz="1900" dirty="0" smtClean="0">
                <a:cs typeface="Gill Sans"/>
              </a:rPr>
              <a:t>Toolkit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Represent geometries as complex as LHC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>
                <a:cs typeface="Gill Sans"/>
              </a:rPr>
              <a:t>Event Display (EVE</a:t>
            </a:r>
            <a:r>
              <a:rPr lang="en-GB" sz="1900" dirty="0" smtClean="0">
                <a:cs typeface="Gill Sans"/>
              </a:rPr>
              <a:t>)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Visualise particles collisions within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 err="1">
                <a:cs typeface="Gill Sans"/>
              </a:rPr>
              <a:t>Multiproc</a:t>
            </a:r>
            <a:endParaRPr lang="en-GB" sz="1900" dirty="0">
              <a:cs typeface="Gill San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1900" dirty="0" smtClean="0">
                <a:cs typeface="Gill Sans"/>
              </a:rPr>
              <a:t>Parallel shared-memory Map-Reduce</a:t>
            </a:r>
          </a:p>
          <a:p>
            <a:r>
              <a:rPr lang="en-GB" sz="1900" dirty="0" smtClean="0">
                <a:cs typeface="Gill Sans"/>
              </a:rPr>
              <a:t>PROOF</a:t>
            </a:r>
            <a:r>
              <a:rPr lang="en-GB" sz="1900" dirty="0">
                <a:cs typeface="Gill Sans"/>
              </a:rPr>
              <a:t>: Parallel ROOT </a:t>
            </a:r>
            <a:r>
              <a:rPr lang="en-GB" sz="1900" dirty="0" smtClean="0">
                <a:cs typeface="Gill Sans"/>
              </a:rPr>
              <a:t>Facility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Multi-process approach to </a:t>
            </a:r>
            <a:r>
              <a:rPr lang="en-GB" sz="1900" dirty="0" smtClean="0">
                <a:cs typeface="Gill Sans"/>
              </a:rPr>
              <a:t>parallelism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A system to run ROOT queries in parallel on </a:t>
            </a:r>
            <a:r>
              <a:rPr lang="en-GB" sz="1900" dirty="0" smtClean="0">
                <a:cs typeface="Gill Sans"/>
              </a:rPr>
              <a:t>a    </a:t>
            </a:r>
            <a:r>
              <a:rPr lang="en-GB" sz="1900" dirty="0">
                <a:cs typeface="Gill Sans"/>
              </a:rPr>
              <a:t>large number of distributed </a:t>
            </a:r>
            <a:r>
              <a:rPr lang="en-GB" sz="1900" dirty="0" smtClean="0">
                <a:cs typeface="Gill Sans"/>
              </a:rPr>
              <a:t> computers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Proof-</a:t>
            </a:r>
            <a:r>
              <a:rPr lang="en-GB" sz="1900" dirty="0" err="1">
                <a:cs typeface="Gill Sans"/>
              </a:rPr>
              <a:t>lite</a:t>
            </a:r>
            <a:r>
              <a:rPr lang="en-GB" sz="1900" dirty="0">
                <a:cs typeface="Gill Sans"/>
              </a:rPr>
              <a:t>: does not need a farm</a:t>
            </a:r>
            <a:r>
              <a:rPr lang="en-GB" sz="1900" dirty="0" smtClean="0">
                <a:cs typeface="Gill Sans"/>
              </a:rPr>
              <a:t>, uses </a:t>
            </a:r>
            <a:r>
              <a:rPr lang="en-GB" sz="1900" dirty="0">
                <a:cs typeface="Gill Sans"/>
              </a:rPr>
              <a:t>all the  </a:t>
            </a:r>
            <a:r>
              <a:rPr lang="en-GB" sz="1900" dirty="0" smtClean="0">
                <a:cs typeface="Gill Sans"/>
              </a:rPr>
              <a:t>  cores </a:t>
            </a:r>
            <a:r>
              <a:rPr lang="en-GB" sz="1900" dirty="0">
                <a:cs typeface="Gill Sans"/>
              </a:rPr>
              <a:t>on a desktop </a:t>
            </a:r>
            <a:r>
              <a:rPr lang="en-GB" sz="1900" dirty="0" smtClean="0">
                <a:cs typeface="Gill Sans"/>
              </a:rPr>
              <a:t>machine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672" y="2140423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1334" y="777217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84" y="3375470"/>
            <a:ext cx="1987787" cy="15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881582"/>
            <a:ext cx="7085885" cy="406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b="1" dirty="0">
                <a:solidFill>
                  <a:prstClr val="black"/>
                </a:solidFill>
                <a:latin typeface="Gill Sans"/>
              </a:rPr>
              <a:t>Data analysis with ROOT “as a service”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500" dirty="0">
              <a:solidFill>
                <a:prstClr val="black"/>
              </a:solidFill>
              <a:latin typeface="Gill Sans"/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Interface: </a:t>
            </a:r>
            <a:r>
              <a:rPr lang="en-GB" sz="2000" dirty="0" err="1">
                <a:solidFill>
                  <a:prstClr val="black"/>
                </a:solidFill>
                <a:latin typeface="Gill Sans"/>
              </a:rPr>
              <a:t>Jupyter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Notebooks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675" dirty="0">
              <a:solidFill>
                <a:srgbClr val="1F497D"/>
              </a:solidFill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Goals:</a:t>
            </a: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Use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ROOT only with a web browser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Platform independent ROOT-based data analysis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Calculations, input and results “in the </a:t>
            </a:r>
            <a:r>
              <a:rPr lang="en-GB" sz="1600" dirty="0">
                <a:solidFill>
                  <a:srgbClr val="0070C0"/>
                </a:solidFill>
                <a:latin typeface="Gill Sans"/>
              </a:rPr>
              <a:t>Cloud</a:t>
            </a:r>
            <a:r>
              <a:rPr lang="en-GB" sz="1600" dirty="0" smtClean="0">
                <a:solidFill>
                  <a:prstClr val="black"/>
                </a:solidFill>
                <a:latin typeface="Gill Sans"/>
              </a:rPr>
              <a:t>”</a:t>
            </a:r>
            <a:endParaRPr lang="en-US" sz="2000" dirty="0" smtClean="0"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Allow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easy sharing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scientific results</a:t>
            </a:r>
            <a:r>
              <a:rPr lang="en-GB" sz="2000" dirty="0">
                <a:solidFill>
                  <a:srgbClr val="8064A2"/>
                </a:solidFill>
                <a:latin typeface="Gill Sans"/>
              </a:rPr>
              <a:t>: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plots, data, code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Through your </a:t>
            </a:r>
            <a:r>
              <a:rPr lang="en-GB" sz="1600" dirty="0" err="1">
                <a:solidFill>
                  <a:srgbClr val="0070C0"/>
                </a:solidFill>
                <a:latin typeface="Gill Sans"/>
              </a:rPr>
              <a:t>CERNBox</a:t>
            </a:r>
            <a:endParaRPr lang="en-GB" sz="1600" dirty="0">
              <a:solidFill>
                <a:srgbClr val="0070C0"/>
              </a:solidFill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srgbClr val="0070C0"/>
                </a:solidFill>
                <a:latin typeface="Gill Sans"/>
              </a:rPr>
              <a:t>Simplify teaching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data processing and programming</a:t>
            </a:r>
          </a:p>
          <a:p>
            <a:pPr lvl="0" algn="ctr">
              <a:lnSpc>
                <a:spcPct val="110000"/>
              </a:lnSpc>
              <a:spcBef>
                <a:spcPts val="750"/>
              </a:spcBef>
            </a:pPr>
            <a:r>
              <a:rPr lang="en-GB" sz="2000" dirty="0">
                <a:solidFill>
                  <a:srgbClr val="0070C0"/>
                </a:solidFill>
                <a:latin typeface="Gill Sans"/>
                <a:hlinkClick r:id="rId2"/>
              </a:rPr>
              <a:t>http://swan.web.cern.ch</a:t>
            </a:r>
            <a:endParaRPr lang="en-GB" sz="2000" dirty="0">
              <a:solidFill>
                <a:srgbClr val="0070C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SWAN Service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2016</a:t>
            </a:r>
            <a:endParaRPr lang="en-GB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52" y="1290821"/>
            <a:ext cx="828675" cy="828675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883" y="2591035"/>
            <a:ext cx="781050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56" y="2505066"/>
            <a:ext cx="561975" cy="5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977" y="3733303"/>
            <a:ext cx="994862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563" y="881582"/>
            <a:ext cx="1859414" cy="14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We propose to do a quick tour of the web site</a:t>
            </a:r>
            <a:endParaRPr lang="en-US" sz="2000" dirty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Don’t hesitate to use it, even today!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root.cern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Workshop.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operations</a:t>
            </a:r>
          </a:p>
          <a:p>
            <a:endParaRPr lang="en-US" sz="20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Few Q/A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812801"/>
            <a:ext cx="90170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What could be the advantage of learning this </a:t>
            </a:r>
            <a:r>
              <a:rPr lang="en-GB" sz="2400" i="1" dirty="0">
                <a:cs typeface="Gill Sans"/>
              </a:rPr>
              <a:t>s</a:t>
            </a:r>
            <a:r>
              <a:rPr lang="en-GB" sz="2400" i="1" dirty="0" smtClean="0">
                <a:cs typeface="Gill Sans"/>
              </a:rPr>
              <a:t>oftware technology </a:t>
            </a:r>
            <a:r>
              <a:rPr lang="en-GB" sz="2400" dirty="0" smtClean="0">
                <a:cs typeface="Gill Sans"/>
              </a:rPr>
              <a:t>?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1. </a:t>
            </a:r>
            <a:r>
              <a:rPr lang="en-GB" sz="2400" dirty="0">
                <a:cs typeface="Gill Sans"/>
              </a:rPr>
              <a:t>Y</a:t>
            </a:r>
            <a:r>
              <a:rPr lang="en-GB" sz="2400" dirty="0" smtClean="0">
                <a:cs typeface="Gill Sans"/>
              </a:rPr>
              <a:t>ou have all the tools to process, store, analyse and visualise data in one single kit.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2. </a:t>
            </a:r>
            <a:r>
              <a:rPr lang="en-GB" sz="2400" dirty="0" smtClean="0">
                <a:cs typeface="Gill Sans"/>
              </a:rPr>
              <a:t>You join a huge users</a:t>
            </a:r>
            <a:r>
              <a:rPr lang="en-US" sz="2400" dirty="0" smtClean="0">
                <a:cs typeface="Gill Sans"/>
              </a:rPr>
              <a:t>’ </a:t>
            </a:r>
            <a:r>
              <a:rPr lang="en-GB" sz="2400" dirty="0" smtClean="0">
                <a:cs typeface="Gill Sans"/>
              </a:rPr>
              <a:t>community, and a very supportive team of core developers</a:t>
            </a: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</a:t>
            </a:r>
            <a:r>
              <a:rPr lang="en-GB" sz="2400" i="1" dirty="0">
                <a:cs typeface="Gill Sans"/>
              </a:rPr>
              <a:t>C++ and not a scripting </a:t>
            </a:r>
            <a:r>
              <a:rPr lang="en-GB" sz="2400" i="1" dirty="0" smtClean="0">
                <a:cs typeface="Gill Sans"/>
              </a:rPr>
              <a:t>language ?</a:t>
            </a:r>
            <a:endParaRPr lang="en-GB" sz="2400" i="1" dirty="0">
              <a:cs typeface="Gill Sans"/>
            </a:endParaRPr>
          </a:p>
          <a:p>
            <a:r>
              <a:rPr lang="en-GB" sz="2400" b="1" dirty="0">
                <a:solidFill>
                  <a:srgbClr val="C0504D"/>
                </a:solidFill>
                <a:cs typeface="Gill Sans"/>
              </a:rPr>
              <a:t>!</a:t>
            </a:r>
            <a:r>
              <a:rPr lang="en-GB" sz="2400" dirty="0" smtClean="0">
                <a:solidFill>
                  <a:srgbClr val="C0504D"/>
                </a:solidFill>
                <a:cs typeface="Gill Sans"/>
              </a:rPr>
              <a:t> </a:t>
            </a:r>
            <a:r>
              <a:rPr lang="en-GB" sz="2400" dirty="0" smtClean="0">
                <a:cs typeface="Gill Sans"/>
              </a:rPr>
              <a:t>Performance. </a:t>
            </a:r>
            <a:r>
              <a:rPr lang="en-GB" sz="2400" dirty="0">
                <a:cs typeface="Gill Sans"/>
              </a:rPr>
              <a:t>Support for </a:t>
            </a:r>
            <a:r>
              <a:rPr lang="en-GB" sz="2400" dirty="0" smtClean="0">
                <a:cs typeface="Gill Sans"/>
              </a:rPr>
              <a:t>languages like Python</a:t>
            </a:r>
            <a:endParaRPr lang="en-GB" sz="2400" dirty="0">
              <a:cs typeface="Gill Sans"/>
            </a:endParaRP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prompt and libraries </a:t>
            </a:r>
            <a:r>
              <a:rPr lang="en-GB" sz="2400" i="1" dirty="0">
                <a:cs typeface="Gill Sans"/>
              </a:rPr>
              <a:t>instead of a </a:t>
            </a:r>
            <a:r>
              <a:rPr lang="en-GB" sz="2400" i="1" dirty="0" smtClean="0">
                <a:cs typeface="Gill Sans"/>
              </a:rPr>
              <a:t>GUI ?</a:t>
            </a:r>
            <a:endParaRPr lang="en-GB" sz="2400" i="1" dirty="0">
              <a:cs typeface="Gill Sans"/>
            </a:endParaRPr>
          </a:p>
          <a:p>
            <a:r>
              <a:rPr lang="en-GB" sz="2400" b="1" dirty="0" smtClean="0">
                <a:solidFill>
                  <a:schemeClr val="accent2"/>
                </a:solidFill>
                <a:cs typeface="Gill Sans"/>
              </a:rPr>
              <a:t>!</a:t>
            </a:r>
            <a:r>
              <a:rPr lang="en-GB" sz="2400" dirty="0" smtClean="0">
                <a:cs typeface="Gill Sans"/>
              </a:rPr>
              <a:t> ROOT </a:t>
            </a:r>
            <a:r>
              <a:rPr lang="en-GB" sz="2400" dirty="0">
                <a:cs typeface="Gill Sans"/>
              </a:rPr>
              <a:t>is a programming framework, not an </a:t>
            </a:r>
            <a:r>
              <a:rPr lang="en-GB" sz="2400" dirty="0" smtClean="0">
                <a:cs typeface="Gill Sans"/>
              </a:rPr>
              <a:t>office </a:t>
            </a:r>
            <a:r>
              <a:rPr lang="en-GB" sz="2400" dirty="0">
                <a:cs typeface="Gill Sans"/>
              </a:rPr>
              <a:t>suite.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723900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performances </a:t>
            </a:r>
            <a:r>
              <a:rPr lang="en-US" sz="2000" dirty="0" smtClean="0"/>
              <a:t>from 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(together with 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150668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Some Useful Terms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1160972"/>
            <a:ext cx="9023350" cy="367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“class” </a:t>
            </a:r>
            <a:r>
              <a:rPr lang="en-US" sz="2000" dirty="0"/>
              <a:t>is </a:t>
            </a:r>
            <a:r>
              <a:rPr lang="en-US" sz="2000" dirty="0" smtClean="0"/>
              <a:t>an entity which encapsulate “data” and “actions” on it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“data” is represented by the </a:t>
            </a:r>
            <a:r>
              <a:rPr lang="en-US" sz="2000" i="1" dirty="0" smtClean="0"/>
              <a:t>data members</a:t>
            </a:r>
            <a:r>
              <a:rPr lang="en-US" sz="2000" dirty="0"/>
              <a:t> </a:t>
            </a:r>
            <a:r>
              <a:rPr lang="en-US" sz="2000" dirty="0" smtClean="0"/>
              <a:t>(“variables of </a:t>
            </a:r>
            <a:r>
              <a:rPr lang="en-US" sz="2000" dirty="0"/>
              <a:t>the class”)</a:t>
            </a:r>
            <a:endParaRPr lang="en-US" sz="2000" i="1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“actions” are </a:t>
            </a:r>
            <a:r>
              <a:rPr lang="en-US" sz="2000" dirty="0" smtClean="0"/>
              <a:t>expressed by the </a:t>
            </a:r>
            <a:r>
              <a:rPr lang="en-US" sz="2000" i="1" dirty="0" smtClean="0"/>
              <a:t>class methods </a:t>
            </a:r>
            <a:r>
              <a:rPr lang="en-US" sz="2000" dirty="0" smtClean="0"/>
              <a:t>(“functions of the class”)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i="1" dirty="0" smtClean="0"/>
              <a:t>calls/invokes </a:t>
            </a:r>
            <a:r>
              <a:rPr lang="en-US" sz="2000" dirty="0" smtClean="0"/>
              <a:t>a method which can have zero or more arguments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i="1" dirty="0" smtClean="0"/>
              <a:t>object</a:t>
            </a:r>
            <a:r>
              <a:rPr lang="en-US" sz="2000" dirty="0" smtClean="0"/>
              <a:t> is an instance of a </a:t>
            </a:r>
            <a:r>
              <a:rPr lang="en-US" sz="2000" i="1" dirty="0" smtClean="0"/>
              <a:t>class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object is created by a special method, the </a:t>
            </a:r>
            <a:r>
              <a:rPr lang="en-US" sz="2000" i="1" dirty="0" smtClean="0"/>
              <a:t>constructor</a:t>
            </a:r>
            <a:r>
              <a:rPr lang="en-US" sz="2000" dirty="0" smtClean="0"/>
              <a:t>. There can be more than one constructor, e.g.:</a:t>
            </a:r>
            <a:endParaRPr lang="en-US" sz="2000" i="1" dirty="0" smtClean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TH1F(); // default constructor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TH1F(“</a:t>
            </a:r>
            <a:r>
              <a:rPr lang="en-US" sz="1600" dirty="0" err="1" smtClean="0">
                <a:cs typeface="Consolas"/>
              </a:rPr>
              <a:t>histName</a:t>
            </a:r>
            <a:r>
              <a:rPr lang="en-US" sz="1600" dirty="0" smtClean="0">
                <a:cs typeface="Consolas"/>
              </a:rPr>
              <a:t>”, “</a:t>
            </a:r>
            <a:r>
              <a:rPr lang="en-US" sz="1600" dirty="0" err="1" smtClean="0">
                <a:cs typeface="Consolas"/>
              </a:rPr>
              <a:t>HistTitle</a:t>
            </a:r>
            <a:r>
              <a:rPr lang="en-US" sz="1600" dirty="0" smtClean="0">
                <a:cs typeface="Consolas"/>
              </a:rPr>
              <a:t>”, 64, 0, 64); // with </a:t>
            </a:r>
            <a:r>
              <a:rPr lang="en-US" sz="1600" dirty="0" err="1" smtClean="0">
                <a:cs typeface="Consolas"/>
              </a:rPr>
              <a:t>params</a:t>
            </a:r>
            <a:endParaRPr lang="en-US" sz="1600" dirty="0" smtClean="0">
              <a:cs typeface="Consola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4573786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-&gt; and .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825500"/>
            <a:ext cx="9023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</a:rPr>
              <a:t>The </a:t>
            </a: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 and </a:t>
            </a: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 </a:t>
            </a:r>
            <a:r>
              <a:rPr lang="en-US" sz="2400" i="1" dirty="0" smtClean="0">
                <a:latin typeface="Gill Sans"/>
              </a:rPr>
              <a:t>operators </a:t>
            </a:r>
            <a:r>
              <a:rPr lang="en-US" sz="2400" dirty="0" smtClean="0">
                <a:latin typeface="Gill Sans"/>
              </a:rPr>
              <a:t>are used to access methods and members of objects and pointers to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: to access methods and members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: to access methods and members of pointers to objects</a:t>
            </a:r>
          </a:p>
          <a:p>
            <a:r>
              <a:rPr lang="en-US" sz="2400" dirty="0" smtClean="0">
                <a:latin typeface="Gill Sans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 smtClean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629797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9339" y="2741950"/>
            <a:ext cx="7890392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</a:t>
            </a:r>
            <a:r>
              <a:rPr lang="nl-NL" sz="2000" dirty="0" err="1" smtClean="0">
                <a:latin typeface="Consolas"/>
              </a:rPr>
              <a:t>myClassInstance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 smtClean="0">
                <a:latin typeface="Consolas"/>
              </a:rPr>
              <a:t>myName</a:t>
            </a:r>
            <a:r>
              <a:rPr lang="nl-NL" sz="2000" dirty="0" smtClean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myClassInstance.GetName</a:t>
            </a:r>
            <a:r>
              <a:rPr lang="nl-NL" sz="2000" dirty="0" smtClean="0">
                <a:latin typeface="Consolas"/>
              </a:rPr>
              <a:t>();</a:t>
            </a:r>
          </a:p>
          <a:p>
            <a:pPr>
              <a:spcBef>
                <a:spcPct val="20000"/>
              </a:spcBef>
            </a:pPr>
            <a:endParaRPr lang="nl-NL" sz="2000" dirty="0" smtClean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*</a:t>
            </a: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 = new </a:t>
            </a:r>
            <a:r>
              <a:rPr lang="nl-NL" sz="2000" dirty="0" err="1">
                <a:latin typeface="Consolas"/>
              </a:rPr>
              <a:t>MyClass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>
                <a:latin typeface="Consolas"/>
              </a:rPr>
              <a:t>myName</a:t>
            </a:r>
            <a:r>
              <a:rPr lang="nl-NL" sz="2000" dirty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-&gt;</a:t>
            </a:r>
            <a:r>
              <a:rPr lang="nl-NL" sz="2000" dirty="0" err="1" smtClean="0">
                <a:latin typeface="Consolas"/>
              </a:rPr>
              <a:t>GetName</a:t>
            </a:r>
            <a:r>
              <a:rPr lang="nl-NL" sz="2000" dirty="0" smtClean="0">
                <a:latin typeface="Consolas"/>
              </a:rPr>
              <a:t>();</a:t>
            </a:r>
            <a:endParaRPr lang="nl-NL" sz="2000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0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is available. Try it.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x=.5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739106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6.06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can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 available at: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swan.web.cern.ch/content/root-primer</a:t>
            </a:r>
            <a:endParaRPr lang="en-US" sz="2000" dirty="0" smtClean="0"/>
          </a:p>
          <a:p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</a:t>
            </a:r>
            <a:r>
              <a:rPr lang="en-US" sz="2000" dirty="0" smtClean="0"/>
              <a:t>:                  followed by the notebook’s name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989" y="284348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How Can I Run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You</a:t>
            </a:r>
            <a:r>
              <a:rPr lang="es-ES" sz="2000" dirty="0" smtClean="0"/>
              <a:t> can </a:t>
            </a:r>
            <a:r>
              <a:rPr lang="es-ES" sz="2000" dirty="0" err="1" smtClean="0"/>
              <a:t>choose</a:t>
            </a:r>
            <a:r>
              <a:rPr lang="es-ES" sz="2000" dirty="0" smtClean="0"/>
              <a:t> </a:t>
            </a:r>
            <a:r>
              <a:rPr lang="es-ES" sz="2000" dirty="0" err="1" smtClean="0"/>
              <a:t>between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options</a:t>
            </a:r>
            <a:r>
              <a:rPr lang="es-ES" sz="2000" dirty="0" smtClean="0"/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Local ROOT installation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>
                <a:hlinkClick r:id="rId2"/>
              </a:rPr>
              <a:t>https://root.cern.ch/downloading-root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ROOT Virtual Machine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github.com/root-mirror/training</a:t>
            </a:r>
            <a:r>
              <a:rPr lang="es-ES" sz="2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SWAN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No </a:t>
            </a:r>
            <a:r>
              <a:rPr lang="es-ES" sz="2000" dirty="0" err="1" smtClean="0"/>
              <a:t>installation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: </a:t>
            </a:r>
            <a:r>
              <a:rPr lang="es-ES" sz="2000" dirty="0" err="1" smtClean="0"/>
              <a:t>only</a:t>
            </a:r>
            <a:r>
              <a:rPr lang="es-ES" sz="2000" dirty="0" smtClean="0"/>
              <a:t> a web browser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err="1" smtClean="0"/>
              <a:t>Preparation</a:t>
            </a:r>
            <a:r>
              <a:rPr lang="es-ES" sz="2000" dirty="0" smtClean="0"/>
              <a:t>: log </a:t>
            </a:r>
            <a:r>
              <a:rPr lang="es-ES" sz="2000" dirty="0" err="1" smtClean="0"/>
              <a:t>into</a:t>
            </a:r>
            <a:r>
              <a:rPr lang="es-ES" sz="2000" dirty="0" smtClean="0"/>
              <a:t> </a:t>
            </a:r>
            <a:r>
              <a:rPr lang="es-ES" sz="2000" dirty="0" err="1" smtClean="0"/>
              <a:t>CERNBox</a:t>
            </a:r>
            <a:r>
              <a:rPr lang="es-ES" sz="2000" dirty="0" smtClean="0"/>
              <a:t> at </a:t>
            </a:r>
            <a:r>
              <a:rPr lang="es-ES" sz="2000" dirty="0">
                <a:hlinkClick r:id="rId4"/>
              </a:rPr>
              <a:t>https://</a:t>
            </a:r>
            <a:r>
              <a:rPr lang="es-ES" sz="2000" dirty="0" smtClean="0">
                <a:hlinkClick r:id="rId4"/>
              </a:rPr>
              <a:t>cernbox.cern.ch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Access SWAN </a:t>
            </a:r>
            <a:r>
              <a:rPr lang="es-ES" sz="2000" dirty="0" err="1" smtClean="0"/>
              <a:t>service</a:t>
            </a:r>
            <a:r>
              <a:rPr lang="es-ES" sz="2000" dirty="0" smtClean="0"/>
              <a:t> at </a:t>
            </a:r>
            <a:r>
              <a:rPr lang="es-ES" sz="2000" dirty="0" smtClean="0">
                <a:hlinkClick r:id="rId5"/>
              </a:rPr>
              <a:t>https://swan.cern.ch</a:t>
            </a:r>
            <a:endParaRPr lang="es-ES" sz="2000" dirty="0" smtClean="0"/>
          </a:p>
          <a:p>
            <a:pPr lvl="1"/>
            <a:endParaRPr lang="es-E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2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Slits_cpp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a 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3033766" cy="5143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406900" y="2527300"/>
            <a:ext cx="3073401" cy="22352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</a:p>
          <a:p>
            <a:r>
              <a:rPr lang="en-US" dirty="0" smtClean="0"/>
              <a:t>Try to interact 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70605"/>
            <a:ext cx="3321424" cy="2439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608" y="2730353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88" y="1394294"/>
            <a:ext cx="5063836" cy="34361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Now Try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 in SWAN!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http://swan.web.cern.ch/content/root-primer</a:t>
            </a:r>
            <a:endParaRPr lang="en-US" sz="2000" dirty="0"/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2663115" y="2422769"/>
            <a:ext cx="2815492" cy="203204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 txBox="1"/>
          <p:nvPr/>
        </p:nvSpPr>
        <p:spPr>
          <a:xfrm>
            <a:off x="521689" y="2253139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Macro 1 notebook in SWAN</a:t>
            </a:r>
            <a:endParaRPr lang="en-US" sz="2000" dirty="0"/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9" y="3449286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7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7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41400"/>
            <a:ext cx="6299200" cy="218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=34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More about Graphs and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074" name="Picture 2" descr="http://pdg3.lbl.gov/atlasblog/wp-content/uploads/2012/08/CombinedM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5" y="856478"/>
            <a:ext cx="4320950" cy="32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hcb-public.web.cern.ch/lhcb-public/Images2014/PlotExB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935" y="1688258"/>
            <a:ext cx="4608936" cy="312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13125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Polar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2D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Multiple graphs</a:t>
            </a:r>
            <a:endParaRPr lang="en-US" sz="24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400" dirty="0" smtClean="0"/>
          </a:p>
          <a:p>
            <a:r>
              <a:rPr lang="en-US" sz="2000" dirty="0" smtClean="0"/>
              <a:t>Let’s have a look at </a:t>
            </a:r>
            <a:r>
              <a:rPr lang="en-US" sz="2000" dirty="0" smtClean="0">
                <a:cs typeface="Courier"/>
              </a:rPr>
              <a:t>macro2.C in a notebook</a:t>
            </a:r>
            <a:endParaRPr lang="en-US" sz="2000" dirty="0"/>
          </a:p>
          <a:p>
            <a:r>
              <a:rPr lang="en-US" dirty="0" smtClean="0"/>
              <a:t>(also in section 4.1 of the Primer).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5950"/>
            <a:ext cx="2509626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cxnSp>
        <p:nvCxnSpPr>
          <p:cNvPr id="11" name="Straight Arrow Connector 8"/>
          <p:cNvCxnSpPr/>
          <p:nvPr/>
        </p:nvCxnSpPr>
        <p:spPr>
          <a:xfrm>
            <a:off x="4790831" y="3505200"/>
            <a:ext cx="1547446" cy="85969"/>
          </a:xfrm>
          <a:prstGeom prst="straightConnector1">
            <a:avLst/>
          </a:prstGeom>
          <a:ln w="412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1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93" y="384488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29662"/>
            <a:ext cx="897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Graphs can also be displayed in polar coordinate like in </a:t>
            </a:r>
            <a:r>
              <a:rPr lang="en-US" i="1" dirty="0" smtClean="0">
                <a:cs typeface="Courier"/>
              </a:rPr>
              <a:t>macro3.C</a:t>
            </a:r>
            <a:r>
              <a:rPr lang="en-US" dirty="0" smtClean="0"/>
              <a:t> (section 4.2 in the Primer):</a:t>
            </a:r>
            <a:endParaRPr lang="en-US" dirty="0"/>
          </a:p>
        </p:txBody>
      </p:sp>
      <p:pic>
        <p:nvPicPr>
          <p:cNvPr id="2" name="Picture 1" descr="Screen Shot 2015-06-02 at 15.29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015" y="1275004"/>
            <a:ext cx="3945526" cy="358337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Polar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Macro3_cpp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07" y="2556433"/>
            <a:ext cx="2473367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19" y="1548538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1" y="1554477"/>
            <a:ext cx="4394357" cy="306491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42" y="2561652"/>
            <a:ext cx="2497030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87" y="156416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Gill Sans"/>
              </a:rPr>
              <a:t>It is sometimes useful to group graphs in a single entity, for instance to compute a common axis system. The class </a:t>
            </a:r>
            <a:r>
              <a:rPr lang="en-US" i="1" dirty="0" err="1" smtClean="0">
                <a:cs typeface="Gill Sans"/>
              </a:rPr>
              <a:t>TMultiGraph</a:t>
            </a:r>
            <a:r>
              <a:rPr lang="en-US" dirty="0" smtClean="0">
                <a:cs typeface="Gill Sans"/>
              </a:rPr>
              <a:t> described in section 4.4 of the Primer allows that.</a:t>
            </a:r>
            <a:endParaRPr lang="en-US" dirty="0"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Multigraph_cpp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10" y="1606904"/>
            <a:ext cx="4296223" cy="294814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71" y="2687794"/>
            <a:ext cx="2509626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52" y="169703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(in fact second) 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numbers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is provided.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964" y="2064168"/>
            <a:ext cx="1130300" cy="391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964" y="2605792"/>
            <a:ext cx="829686" cy="845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650" y="2751462"/>
            <a:ext cx="554614" cy="554614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</a:t>
            </a:r>
            <a:r>
              <a:rPr lang="en-US" sz="2000" dirty="0" smtClean="0">
                <a:cs typeface="Gill Sans"/>
              </a:rPr>
              <a:t>he example in section 5.4 (</a:t>
            </a:r>
            <a:r>
              <a:rPr lang="en-US" sz="2000" dirty="0" err="1" smtClean="0">
                <a:cs typeface="Gill Sans"/>
              </a:rPr>
              <a:t>hstack.C</a:t>
            </a:r>
            <a:r>
              <a:rPr lang="en-US" sz="2000" dirty="0" smtClean="0">
                <a:cs typeface="Gill Sans"/>
              </a:rPr>
              <a:t>) shows how to group histograms in a single entity call a “stack”.</a:t>
            </a: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58" y="1601138"/>
            <a:ext cx="4424580" cy="3000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096" y="2322806"/>
            <a:ext cx="1210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</a:t>
            </a:r>
          </a:p>
          <a:p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07" y="266058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49" y="166982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method.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ways of storing: row wise 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3397" y="1854419"/>
            <a:ext cx="8477848" cy="147732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TFile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out_file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my_rootfile.root","RECREATE</a:t>
            </a:r>
            <a:r>
              <a:rPr lang="en-US" dirty="0">
                <a:latin typeface="Consolas"/>
                <a:cs typeface="Consolas"/>
              </a:rPr>
              <a:t>"); </a:t>
            </a:r>
            <a:r>
              <a:rPr lang="en-US" i="1" dirty="0">
                <a:latin typeface="Consolas"/>
                <a:cs typeface="Consolas"/>
              </a:rPr>
              <a:t>// Open a </a:t>
            </a:r>
            <a:r>
              <a:rPr lang="en-US" i="1" dirty="0" err="1" smtClean="0">
                <a:latin typeface="Consolas"/>
                <a:cs typeface="Consolas"/>
              </a:rPr>
              <a:t>Tfile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TH1F </a:t>
            </a:r>
            <a:r>
              <a:rPr lang="en-US" dirty="0">
                <a:latin typeface="Consolas"/>
                <a:cs typeface="Consolas"/>
              </a:rPr>
              <a:t>h("</a:t>
            </a:r>
            <a:r>
              <a:rPr lang="en-US" dirty="0" err="1">
                <a:latin typeface="Consolas"/>
                <a:cs typeface="Consolas"/>
              </a:rPr>
              <a:t>my_histogram","My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Title;X</a:t>
            </a:r>
            <a:r>
              <a:rPr lang="en-US" dirty="0">
                <a:latin typeface="Consolas"/>
                <a:cs typeface="Consolas"/>
              </a:rPr>
              <a:t>;# of entries",100,-5,5)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h.FillRandom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gaus</a:t>
            </a:r>
            <a:r>
              <a:rPr lang="en-US" dirty="0">
                <a:latin typeface="Consolas"/>
                <a:cs typeface="Consolas"/>
              </a:rPr>
              <a:t>")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 	</a:t>
            </a:r>
            <a:r>
              <a:rPr lang="en-US" dirty="0" err="1" smtClean="0">
                <a:latin typeface="Consolas"/>
                <a:cs typeface="Consolas"/>
              </a:rPr>
              <a:t>h.Write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Write the histogram in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out_file.Close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Close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dirty="0" smtClean="0">
                <a:cs typeface="Consolas"/>
              </a:rPr>
              <a:t>root </a:t>
            </a:r>
            <a:r>
              <a:rPr lang="en-US" sz="2000" dirty="0" err="1" smtClean="0">
                <a:cs typeface="Consolas"/>
              </a:rPr>
              <a:t>my_rootfile.root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dirty="0" err="1" smtClean="0">
                <a:cs typeface="Consolas"/>
              </a:rPr>
              <a:t>TBrowser</a:t>
            </a:r>
            <a:r>
              <a:rPr lang="en-US" sz="2000" dirty="0" smtClean="0">
                <a:cs typeface="Consolas"/>
              </a:rPr>
              <a:t> </a:t>
            </a:r>
            <a:r>
              <a:rPr lang="en-US" sz="2000" dirty="0" err="1" smtClean="0">
                <a:cs typeface="Consolas"/>
              </a:rPr>
              <a:t>myBrowser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5470" y="914399"/>
            <a:ext cx="6074551" cy="36009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200" b="1" dirty="0" err="1" smtClean="0">
                <a:latin typeface="Consolas"/>
                <a:cs typeface="Consolas"/>
              </a:rPr>
              <a:t>TFile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ofile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>
                <a:latin typeface="Consolas"/>
                <a:cs typeface="Consolas"/>
              </a:rPr>
              <a:t>conductivity_experiment.root","RECREATE</a:t>
            </a:r>
            <a:r>
              <a:rPr lang="en-GB" sz="1200" b="1" dirty="0">
                <a:latin typeface="Consolas"/>
                <a:cs typeface="Consolas"/>
              </a:rPr>
              <a:t>");</a:t>
            </a:r>
          </a:p>
          <a:p>
            <a:r>
              <a:rPr lang="en-GB" sz="1200" b="1" dirty="0" err="1" smtClean="0">
                <a:latin typeface="Consolas"/>
                <a:cs typeface="Consolas"/>
              </a:rPr>
              <a:t>TNtuple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cond_data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 smtClean="0">
                <a:latin typeface="Consolas"/>
                <a:cs typeface="Consolas"/>
              </a:rPr>
              <a:t>cond_data</a:t>
            </a:r>
            <a:r>
              <a:rPr lang="en-GB" sz="1200" b="1" dirty="0" smtClean="0">
                <a:latin typeface="Consolas"/>
                <a:cs typeface="Consolas"/>
              </a:rPr>
              <a:t>”,</a:t>
            </a:r>
          </a:p>
          <a:p>
            <a:r>
              <a:rPr lang="en-US" sz="1200" b="1" dirty="0" smtClean="0">
                <a:latin typeface="Consolas"/>
                <a:cs typeface="Consolas"/>
              </a:rPr>
              <a:t>			    "</a:t>
            </a:r>
            <a:r>
              <a:rPr lang="en-US" sz="1200" b="1" dirty="0">
                <a:latin typeface="Consolas"/>
                <a:cs typeface="Consolas"/>
              </a:rPr>
              <a:t>Example N-Tuple",</a:t>
            </a:r>
          </a:p>
          <a:p>
            <a:r>
              <a:rPr lang="en-US" sz="1200" b="1" dirty="0">
                <a:latin typeface="Consolas"/>
                <a:cs typeface="Consolas"/>
              </a:rPr>
              <a:t>                  </a:t>
            </a:r>
            <a:r>
              <a:rPr lang="en-US" sz="1200" b="1" dirty="0" smtClean="0">
                <a:latin typeface="Consolas"/>
                <a:cs typeface="Consolas"/>
              </a:rPr>
              <a:t>"</a:t>
            </a:r>
            <a:r>
              <a:rPr lang="en-US" sz="1200" b="1" dirty="0" err="1">
                <a:latin typeface="Consolas"/>
                <a:cs typeface="Consolas"/>
              </a:rPr>
              <a:t>Potential:Current:Temperature:Pressure</a:t>
            </a:r>
            <a:r>
              <a:rPr lang="en-US" sz="1200" b="1" dirty="0">
                <a:latin typeface="Consolas"/>
                <a:cs typeface="Consolas"/>
              </a:rPr>
              <a:t>");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TRandom3 </a:t>
            </a:r>
            <a:r>
              <a:rPr lang="en-US" sz="1200" dirty="0" err="1">
                <a:latin typeface="Consolas"/>
                <a:cs typeface="Consolas"/>
              </a:rPr>
              <a:t>rndm</a:t>
            </a:r>
            <a:r>
              <a:rPr lang="en-US" sz="1200" dirty="0" smtClean="0">
                <a:latin typeface="Consolas"/>
                <a:cs typeface="Consolas"/>
              </a:rPr>
              <a:t>; // We’ll fill random values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float 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for </a:t>
            </a:r>
            <a:r>
              <a:rPr lang="en-US" sz="1200" dirty="0">
                <a:latin typeface="Consolas"/>
                <a:cs typeface="Consolas"/>
              </a:rPr>
              <a:t>(</a:t>
            </a:r>
            <a:r>
              <a:rPr lang="en-US" sz="1200" dirty="0" err="1">
                <a:latin typeface="Consolas"/>
                <a:cs typeface="Consolas"/>
              </a:rPr>
              <a:t>int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>
                <a:latin typeface="Consolas"/>
                <a:cs typeface="Consolas"/>
              </a:rPr>
              <a:t>=0;i&lt;10000;++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 smtClean="0">
                <a:latin typeface="Consolas"/>
                <a:cs typeface="Consolas"/>
              </a:rPr>
              <a:t>) {</a:t>
            </a:r>
            <a:endParaRPr lang="en-US" sz="1200" dirty="0">
              <a:latin typeface="Consolas"/>
              <a:cs typeface="Consolas"/>
            </a:endParaRPr>
          </a:p>
          <a:p>
            <a:r>
              <a:rPr lang="hu-HU" sz="1200" dirty="0">
                <a:latin typeface="Consolas"/>
                <a:cs typeface="Consolas"/>
              </a:rPr>
              <a:t>	</a:t>
            </a:r>
            <a:r>
              <a:rPr lang="hu-HU" sz="1200" dirty="0" smtClean="0">
                <a:latin typeface="Consolas"/>
                <a:cs typeface="Consolas"/>
              </a:rPr>
              <a:t>pot  = rndm.Uniform</a:t>
            </a:r>
            <a:r>
              <a:rPr lang="hu-HU" sz="1200" dirty="0">
                <a:latin typeface="Consolas"/>
                <a:cs typeface="Consolas"/>
              </a:rPr>
              <a:t>(0.,10.);     </a:t>
            </a:r>
            <a:r>
              <a:rPr lang="hu-HU" sz="1200" dirty="0" smtClean="0">
                <a:latin typeface="Consolas"/>
                <a:cs typeface="Consolas"/>
              </a:rPr>
              <a:t>/</a:t>
            </a:r>
            <a:r>
              <a:rPr lang="hu-HU" sz="1200" dirty="0">
                <a:latin typeface="Consolas"/>
                <a:cs typeface="Consolas"/>
              </a:rPr>
              <a:t>/ get voltage</a:t>
            </a:r>
          </a:p>
          <a:p>
            <a:r>
              <a:rPr lang="nl-NL" sz="1200" dirty="0">
                <a:latin typeface="Consolas"/>
                <a:cs typeface="Consolas"/>
              </a:rPr>
              <a:t>	</a:t>
            </a:r>
            <a:r>
              <a:rPr lang="nl-NL" sz="1200" dirty="0" smtClean="0">
                <a:latin typeface="Consolas"/>
                <a:cs typeface="Consolas"/>
              </a:rPr>
              <a:t>temp = </a:t>
            </a:r>
            <a:r>
              <a:rPr lang="nl-NL" sz="1200" dirty="0" err="1" smtClean="0">
                <a:latin typeface="Consolas"/>
                <a:cs typeface="Consolas"/>
              </a:rPr>
              <a:t>rndm.Uniform</a:t>
            </a:r>
            <a:r>
              <a:rPr lang="nl-NL" sz="1200" dirty="0">
                <a:latin typeface="Consolas"/>
                <a:cs typeface="Consolas"/>
              </a:rPr>
              <a:t>(250.,350.);  // get </a:t>
            </a:r>
            <a:r>
              <a:rPr lang="nl-NL" sz="1200" dirty="0" err="1">
                <a:latin typeface="Consolas"/>
                <a:cs typeface="Consolas"/>
              </a:rPr>
              <a:t>temperature</a:t>
            </a:r>
            <a:endParaRPr lang="nl-NL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 smtClean="0">
                <a:latin typeface="Consolas"/>
                <a:cs typeface="Consolas"/>
              </a:rPr>
              <a:t> = </a:t>
            </a:r>
            <a:r>
              <a:rPr lang="en-US" sz="1200" dirty="0" err="1" smtClean="0">
                <a:latin typeface="Consolas"/>
                <a:cs typeface="Consolas"/>
              </a:rPr>
              <a:t>rndm.Uniform</a:t>
            </a:r>
            <a:r>
              <a:rPr lang="en-US" sz="1200" dirty="0">
                <a:latin typeface="Consolas"/>
                <a:cs typeface="Consolas"/>
              </a:rPr>
              <a:t>(0.5,1.5);   </a:t>
            </a:r>
            <a:r>
              <a:rPr lang="en-US" sz="1200" dirty="0" smtClean="0">
                <a:latin typeface="Consolas"/>
                <a:cs typeface="Consolas"/>
              </a:rPr>
              <a:t> /</a:t>
            </a:r>
            <a:r>
              <a:rPr lang="en-US" sz="1200" dirty="0">
                <a:latin typeface="Consolas"/>
                <a:cs typeface="Consolas"/>
              </a:rPr>
              <a:t>/ get pressure</a:t>
            </a: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smtClean="0">
                <a:latin typeface="Consolas"/>
                <a:cs typeface="Consolas"/>
              </a:rPr>
              <a:t>cur  = pot</a:t>
            </a:r>
            <a:r>
              <a:rPr lang="en-US" sz="1200" dirty="0">
                <a:latin typeface="Consolas"/>
                <a:cs typeface="Consolas"/>
              </a:rPr>
              <a:t>/(10.+0.05*(temp-300.)-0.2*(pres-1.))</a:t>
            </a:r>
            <a:r>
              <a:rPr lang="en-US" sz="1200" dirty="0" smtClean="0">
                <a:latin typeface="Consolas"/>
                <a:cs typeface="Consolas"/>
              </a:rPr>
              <a:t>;// current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	// add some random smearing (measurement errors)</a:t>
            </a:r>
          </a:p>
          <a:p>
            <a:r>
              <a:rPr lang="fi-FI" sz="1200" dirty="0">
                <a:latin typeface="Consolas"/>
                <a:cs typeface="Consolas"/>
              </a:rPr>
              <a:t>	</a:t>
            </a:r>
            <a:r>
              <a:rPr lang="fi-FI" sz="1200" dirty="0" err="1" smtClean="0">
                <a:latin typeface="Consolas"/>
                <a:cs typeface="Consolas"/>
              </a:rPr>
              <a:t>pot</a:t>
            </a:r>
            <a:r>
              <a:rPr lang="fi-FI" sz="1200" dirty="0" smtClean="0">
                <a:latin typeface="Consolas"/>
                <a:cs typeface="Consolas"/>
              </a:rPr>
              <a:t>* = rndm.Gaus(1.,0.01); </a:t>
            </a:r>
            <a:r>
              <a:rPr lang="en-US" sz="1200" dirty="0" smtClean="0">
                <a:latin typeface="Consolas"/>
                <a:cs typeface="Consolas"/>
              </a:rPr>
              <a:t>temp</a:t>
            </a:r>
            <a:r>
              <a:rPr lang="en-US" sz="1200" dirty="0">
                <a:latin typeface="Consolas"/>
                <a:cs typeface="Consolas"/>
              </a:rPr>
              <a:t>+=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(0.,0.3)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>
                <a:latin typeface="Consolas"/>
                <a:cs typeface="Consolas"/>
              </a:rPr>
              <a:t>*</a:t>
            </a:r>
            <a:r>
              <a:rPr lang="en-US" sz="1200" dirty="0" smtClean="0">
                <a:latin typeface="Consolas"/>
                <a:cs typeface="Consolas"/>
              </a:rPr>
              <a:t>= </a:t>
            </a:r>
            <a:r>
              <a:rPr lang="en-US" sz="1200" dirty="0" err="1" smtClean="0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(1.,0.02)</a:t>
            </a:r>
            <a:r>
              <a:rPr lang="en-US" sz="1200" dirty="0" smtClean="0">
                <a:latin typeface="Consolas"/>
                <a:cs typeface="Consolas"/>
              </a:rPr>
              <a:t>; </a:t>
            </a:r>
            <a:r>
              <a:rPr lang="en-US" sz="1200" dirty="0">
                <a:latin typeface="Consolas"/>
                <a:cs typeface="Consolas"/>
              </a:rPr>
              <a:t>cur*=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(1.,0.01)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	// write </a:t>
            </a:r>
            <a:r>
              <a:rPr lang="en-US" sz="1200" dirty="0">
                <a:latin typeface="Consolas"/>
                <a:cs typeface="Consolas"/>
              </a:rPr>
              <a:t>to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	</a:t>
            </a:r>
            <a:r>
              <a:rPr lang="en-US" sz="1200" b="1" dirty="0" err="1" smtClean="0">
                <a:latin typeface="Consolas"/>
                <a:cs typeface="Consolas"/>
              </a:rPr>
              <a:t>cond_data.Fill</a:t>
            </a:r>
            <a:r>
              <a:rPr lang="en-US" sz="1200" b="1" dirty="0">
                <a:latin typeface="Consolas"/>
                <a:cs typeface="Consolas"/>
              </a:rPr>
              <a:t>(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/</a:t>
            </a:r>
            <a:r>
              <a:rPr lang="en-US" sz="1200" dirty="0">
                <a:latin typeface="Consolas"/>
                <a:cs typeface="Consolas"/>
              </a:rPr>
              <a:t>/ Save the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r>
              <a:rPr lang="en-US" sz="1200" dirty="0">
                <a:latin typeface="Consolas"/>
                <a:cs typeface="Consolas"/>
              </a:rPr>
              <a:t> and close the file</a:t>
            </a:r>
          </a:p>
          <a:p>
            <a:r>
              <a:rPr lang="en-US" sz="1200" b="1" dirty="0" err="1" smtClean="0">
                <a:latin typeface="Consolas"/>
                <a:cs typeface="Consolas"/>
              </a:rPr>
              <a:t>cond_data.Write</a:t>
            </a:r>
            <a:r>
              <a:rPr lang="en-US" sz="1200" b="1" dirty="0">
                <a:latin typeface="Consolas"/>
                <a:cs typeface="Consolas"/>
              </a:rPr>
              <a:t>()</a:t>
            </a:r>
            <a:r>
              <a:rPr lang="en-US" sz="1200" b="1" dirty="0" smtClean="0">
                <a:latin typeface="Consolas"/>
                <a:cs typeface="Consolas"/>
              </a:rPr>
              <a:t>; </a:t>
            </a:r>
            <a:r>
              <a:rPr lang="en-US" sz="1200" dirty="0" err="1" smtClean="0">
                <a:latin typeface="Consolas"/>
                <a:cs typeface="Consolas"/>
              </a:rPr>
              <a:t>ofile.Close</a:t>
            </a:r>
            <a:r>
              <a:rPr lang="en-US" sz="1200" dirty="0">
                <a:latin typeface="Consolas"/>
                <a:cs typeface="Consolas"/>
              </a:rPr>
              <a:t>();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macro </a:t>
            </a:r>
            <a:r>
              <a:rPr lang="en-GB" b="1" smtClean="0"/>
              <a:t>(section 7.2.1)</a:t>
            </a:r>
            <a:endParaRPr lang="en-GB" b="1" dirty="0" smtClean="0"/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seen as a collection of building blocks for various activities, like: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</a:p>
          <a:p>
            <a:pPr marL="342900" indent="-342900">
              <a:buFont typeface="Arial"/>
              <a:buChar char="•"/>
            </a:pPr>
            <a:endParaRPr lang="es-ES" sz="2000" dirty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Run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code</a:t>
            </a:r>
            <a:r>
              <a:rPr lang="es-ES" sz="2000" dirty="0" smtClean="0">
                <a:cs typeface="Consolas"/>
              </a:rPr>
              <a:t> in SWAN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Check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your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CERNBox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for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n-US" sz="2000" dirty="0">
                <a:cs typeface="Consolas"/>
              </a:rPr>
              <a:t> </a:t>
            </a:r>
            <a:r>
              <a:rPr lang="en-US" sz="2000" dirty="0" smtClean="0">
                <a:cs typeface="Consolas"/>
              </a:rPr>
              <a:t>result file!</a:t>
            </a:r>
            <a:endParaRPr lang="es-E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53" y="269184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95" y="170108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6724" y="2026869"/>
            <a:ext cx="9004300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Access a </a:t>
            </a:r>
            <a:r>
              <a:rPr lang="en-US" sz="2000" dirty="0" err="1">
                <a:latin typeface="Consolas"/>
                <a:cs typeface="Consolas"/>
              </a:rPr>
              <a:t>TTree</a:t>
            </a:r>
            <a:r>
              <a:rPr lang="en-US" sz="2000" dirty="0">
                <a:latin typeface="Consolas"/>
                <a:cs typeface="Consolas"/>
              </a:rPr>
              <a:t> called 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 in the file: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reader("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", file)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</a:t>
            </a:r>
            <a:r>
              <a:rPr lang="en-US" sz="2000" dirty="0" smtClean="0">
                <a:latin typeface="Consolas"/>
                <a:cs typeface="Consolas"/>
              </a:rPr>
              <a:t>Establish links with two of the branches</a:t>
            </a: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&lt;float&gt; 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");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</a:t>
            </a:r>
            <a:r>
              <a:rPr lang="en-US" sz="2000" dirty="0" err="1">
                <a:latin typeface="Consolas"/>
                <a:cs typeface="Consolas"/>
              </a:rPr>
              <a:t>std</a:t>
            </a:r>
            <a:r>
              <a:rPr lang="en-US" sz="2000" dirty="0">
                <a:latin typeface="Consolas"/>
                <a:cs typeface="Consolas"/>
              </a:rPr>
              <a:t>::vector&lt;Muon&gt;&gt; </a:t>
            </a:r>
            <a:r>
              <a:rPr lang="en-US" sz="2000" dirty="0" err="1">
                <a:latin typeface="Consolas"/>
                <a:cs typeface="Consolas"/>
              </a:rPr>
              <a:t>rvMuons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muons</a:t>
            </a:r>
            <a:r>
              <a:rPr lang="en-US" sz="2000" dirty="0">
                <a:latin typeface="Consolas"/>
                <a:cs typeface="Consolas"/>
              </a:rPr>
              <a:t>");  </a:t>
            </a:r>
            <a:endParaRPr lang="en-US" sz="20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7898" y="969373"/>
            <a:ext cx="7410450" cy="3354765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/</a:t>
            </a:r>
            <a:r>
              <a:rPr lang="en-US" sz="2000" dirty="0">
                <a:latin typeface="Consolas"/>
                <a:cs typeface="Consolas"/>
              </a:rPr>
              <a:t>/ Loop through all the </a:t>
            </a:r>
            <a:r>
              <a:rPr lang="en-US" sz="2000" dirty="0" err="1">
                <a:latin typeface="Consolas"/>
                <a:cs typeface="Consolas"/>
              </a:rPr>
              <a:t>TTree's</a:t>
            </a:r>
            <a:r>
              <a:rPr lang="en-US" sz="2000" dirty="0">
                <a:latin typeface="Consolas"/>
                <a:cs typeface="Consolas"/>
              </a:rPr>
              <a:t> entries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I</a:t>
            </a:r>
            <a:r>
              <a:rPr lang="en-US" sz="2000" dirty="0" smtClean="0">
                <a:latin typeface="Consolas"/>
                <a:cs typeface="Consolas"/>
              </a:rPr>
              <a:t>t behaves behaves </a:t>
            </a:r>
            <a:r>
              <a:rPr lang="en-US" sz="2000" dirty="0">
                <a:latin typeface="Consolas"/>
                <a:cs typeface="Consolas"/>
              </a:rPr>
              <a:t>like an </a:t>
            </a:r>
            <a:r>
              <a:rPr lang="en-US" sz="2000" dirty="0" smtClean="0">
                <a:latin typeface="Consolas"/>
                <a:cs typeface="Consolas"/>
              </a:rPr>
              <a:t>iterator…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while 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reader.Next</a:t>
            </a:r>
            <a:r>
              <a:rPr lang="en-US" sz="2000" dirty="0">
                <a:latin typeface="Consolas"/>
                <a:cs typeface="Consolas"/>
              </a:rPr>
              <a:t>())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float 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 = *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…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for (auto&amp;&amp; mu: </a:t>
            </a:r>
            <a:r>
              <a:rPr lang="en-US" sz="2000" dirty="0" err="1" smtClean="0">
                <a:latin typeface="Consolas"/>
                <a:cs typeface="Consolas"/>
              </a:rPr>
              <a:t>rvMuons</a:t>
            </a:r>
            <a:r>
              <a:rPr lang="en-US" sz="2000" dirty="0" smtClean="0">
                <a:latin typeface="Consolas"/>
                <a:cs typeface="Consolas"/>
              </a:rPr>
              <a:t>) 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dirty="0" err="1" smtClean="0">
                <a:latin typeface="Consolas"/>
                <a:cs typeface="Consolas"/>
              </a:rPr>
              <a:t>hist</a:t>
            </a: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&gt;Fill(</a:t>
            </a:r>
            <a:r>
              <a:rPr lang="en-US" sz="2000" dirty="0" err="1">
                <a:latin typeface="Consolas"/>
                <a:cs typeface="Consolas"/>
              </a:rPr>
              <a:t>pT</a:t>
            </a:r>
            <a:r>
              <a:rPr lang="en-US" sz="2000" dirty="0" smtClean="0">
                <a:latin typeface="Consolas"/>
                <a:cs typeface="Consolas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}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7" y="2879004"/>
            <a:ext cx="2425348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69" y="187078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See Primer’s section 8 for more details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47529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a histogram with 64 bins and an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(“pol0”)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96850" y="3078020"/>
            <a:ext cx="4024648" cy="461665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400" b="1" dirty="0" smtClean="0">
                <a:latin typeface="Consolas"/>
              </a:rPr>
              <a:t>...or try it in </a:t>
            </a:r>
            <a:r>
              <a:rPr lang="nl-NL" sz="2400" b="1" dirty="0" smtClean="0">
                <a:solidFill>
                  <a:srgbClr val="0000FF"/>
                </a:solidFill>
                <a:latin typeface="Consolas"/>
              </a:rPr>
              <a:t>SWAN</a:t>
            </a:r>
            <a:r>
              <a:rPr lang="nl-NL" sz="2400" b="1" dirty="0" smtClean="0">
                <a:latin typeface="Consolas"/>
              </a:rPr>
              <a:t>!</a:t>
            </a:r>
            <a:endParaRPr lang="nl-NL" sz="2400" b="1" dirty="0">
              <a:latin typeface="Consolas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518980" y="379814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https://swan.cern.ch</a:t>
            </a:r>
            <a:endParaRPr lang="en-GB" sz="2400" b="1" dirty="0" smtClean="0">
              <a:solidFill>
                <a:srgbClr val="0000FF"/>
              </a:solidFill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40" y="286925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921" y="1896452"/>
            <a:ext cx="3858576" cy="28631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69" y="2570490"/>
            <a:ext cx="2359611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33" y="1546640"/>
            <a:ext cx="1506541" cy="863568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63" y="2920987"/>
            <a:ext cx="2359611" cy="1792950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57764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 basic I/O operations</a:t>
            </a:r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35644</TotalTime>
  <Words>4344</Words>
  <Application>Microsoft Macintosh PowerPoint</Application>
  <PresentationFormat>On-screen Show (16:9)</PresentationFormat>
  <Paragraphs>708</Paragraphs>
  <Slides>87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Calibri</vt:lpstr>
      <vt:lpstr>Consolas</vt:lpstr>
      <vt:lpstr>Courier</vt:lpstr>
      <vt:lpstr>Gill Sans</vt:lpstr>
      <vt:lpstr>Wingdings</vt:lpstr>
      <vt:lpstr>Arial</vt:lpstr>
      <vt:lpstr>Office Theme</vt:lpstr>
      <vt:lpstr>PowerPoint Presentation</vt:lpstr>
      <vt:lpstr>This Course</vt:lpstr>
      <vt:lpstr>PowerPoint Presentation</vt:lpstr>
      <vt:lpstr>PowerPoint Presentation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Higgs boson discovery</vt:lpstr>
      <vt:lpstr>Interpreter</vt:lpstr>
      <vt:lpstr>Persistency (I/O)</vt:lpstr>
      <vt:lpstr>ROOT Math/Stats Libraries</vt:lpstr>
      <vt:lpstr>Graphics In ROOT</vt:lpstr>
      <vt:lpstr>2D Graphics</vt:lpstr>
      <vt:lpstr>3D Graphics</vt:lpstr>
      <vt:lpstr>Other ROOT Features</vt:lpstr>
      <vt:lpstr>PowerPoint Presentation</vt:lpstr>
      <vt:lpstr>PowerPoint Presentation</vt:lpstr>
      <vt:lpstr>A Few Q/A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ROOT Prompt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Microsoft Office User</cp:lastModifiedBy>
  <cp:revision>445</cp:revision>
  <cp:lastPrinted>2016-06-06T13:23:50Z</cp:lastPrinted>
  <dcterms:created xsi:type="dcterms:W3CDTF">2015-05-08T06:18:09Z</dcterms:created>
  <dcterms:modified xsi:type="dcterms:W3CDTF">2016-06-21T10:36:58Z</dcterms:modified>
</cp:coreProperties>
</file>